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7968D-B1EE-4BCE-A95E-E23421B28F1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73605-0274-4C95-BC40-348D4F44F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ТАРАТЫЛҒАН ПАРАМЕТРЛІ ТІЗБЕКТЕР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ТОЭ2 </a:t>
            </a:r>
            <a:r>
              <a:rPr lang="ru-RU" dirty="0" err="1" smtClean="0"/>
              <a:t>дәріс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94"/>
            <a:ext cx="8229600" cy="571504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Осыған дейін</a:t>
            </a:r>
            <a:r>
              <a:rPr lang="ru-RU" dirty="0" smtClean="0"/>
              <a:t> </a:t>
            </a:r>
            <a:r>
              <a:rPr lang="ru-RU" dirty="0" err="1" smtClean="0"/>
              <a:t>біз</a:t>
            </a:r>
            <a:r>
              <a:rPr lang="ru-RU" dirty="0" smtClean="0"/>
              <a:t> </a:t>
            </a:r>
            <a:r>
              <a:rPr lang="ru-RU" dirty="0" err="1" smtClean="0"/>
              <a:t>құрамындағы </a:t>
            </a:r>
            <a:r>
              <a:rPr lang="ru-RU" b="1" dirty="0" err="1" smtClean="0"/>
              <a:t>кедергі</a:t>
            </a:r>
            <a:r>
              <a:rPr lang="ru-RU" dirty="0" smtClean="0"/>
              <a:t>, </a:t>
            </a:r>
            <a:r>
              <a:rPr lang="ru-RU" b="1" dirty="0" err="1" smtClean="0"/>
              <a:t>индуктивтілік</a:t>
            </a:r>
            <a:r>
              <a:rPr lang="ru-RU" dirty="0" smtClean="0"/>
              <a:t>, </a:t>
            </a:r>
            <a:r>
              <a:rPr lang="ru-RU" b="1" dirty="0" err="1" smtClean="0"/>
              <a:t>сыйымдылық</a:t>
            </a:r>
            <a:r>
              <a:rPr lang="ru-RU" dirty="0" err="1" smtClean="0"/>
              <a:t> деген</a:t>
            </a:r>
            <a:r>
              <a:rPr lang="ru-RU" dirty="0" smtClean="0"/>
              <a:t> </a:t>
            </a:r>
            <a:r>
              <a:rPr lang="ru-RU" dirty="0" err="1" smtClean="0"/>
              <a:t>сияқты параметрлері</a:t>
            </a:r>
            <a:r>
              <a:rPr lang="ru-RU" dirty="0" smtClean="0"/>
              <a:t> </a:t>
            </a:r>
            <a:r>
              <a:rPr lang="ru-RU" dirty="0" err="1" smtClean="0"/>
              <a:t>тізбектің бір</a:t>
            </a:r>
            <a:r>
              <a:rPr lang="ru-RU" dirty="0" smtClean="0"/>
              <a:t> </a:t>
            </a:r>
            <a:r>
              <a:rPr lang="ru-RU" dirty="0" err="1" smtClean="0"/>
              <a:t>бөлігіне ғана негізделген</a:t>
            </a:r>
            <a:r>
              <a:rPr lang="ru-RU" dirty="0" smtClean="0"/>
              <a:t> </a:t>
            </a:r>
            <a:r>
              <a:rPr lang="ru-RU" dirty="0" err="1" smtClean="0"/>
              <a:t>(шоғырланған</a:t>
            </a:r>
            <a:r>
              <a:rPr lang="ru-RU" dirty="0" smtClean="0"/>
              <a:t>)  </a:t>
            </a:r>
            <a:r>
              <a:rPr lang="ru-RU" dirty="0" err="1" smtClean="0"/>
              <a:t>элетр</a:t>
            </a:r>
            <a:r>
              <a:rPr lang="ru-RU" dirty="0" smtClean="0"/>
              <a:t> </a:t>
            </a:r>
            <a:r>
              <a:rPr lang="ru-RU" dirty="0" err="1" smtClean="0"/>
              <a:t>тізбектерін</a:t>
            </a:r>
            <a:r>
              <a:rPr lang="ru-RU" dirty="0" smtClean="0"/>
              <a:t> </a:t>
            </a:r>
            <a:r>
              <a:rPr lang="ru-RU" dirty="0" err="1" smtClean="0"/>
              <a:t>қарастырдық.</a:t>
            </a:r>
            <a:r>
              <a:rPr lang="ru-RU" dirty="0" smtClean="0"/>
              <a:t> </a:t>
            </a:r>
            <a:r>
              <a:rPr lang="ru-RU" dirty="0" err="1" smtClean="0"/>
              <a:t>Бұндай тізбектер</a:t>
            </a:r>
            <a:r>
              <a:rPr lang="ru-RU" dirty="0" smtClean="0"/>
              <a:t> </a:t>
            </a:r>
            <a:r>
              <a:rPr lang="ru-RU" b="1" dirty="0" err="1" smtClean="0"/>
              <a:t>шоғырланған параметрлі</a:t>
            </a:r>
            <a:r>
              <a:rPr lang="ru-RU" b="1" dirty="0" smtClean="0"/>
              <a:t> </a:t>
            </a:r>
            <a:r>
              <a:rPr lang="ru-RU" b="1" dirty="0" err="1" smtClean="0"/>
              <a:t>тізбектер</a:t>
            </a:r>
            <a:r>
              <a:rPr lang="ru-RU" b="1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Дегенмен</a:t>
            </a:r>
            <a:r>
              <a:rPr lang="ru-RU" dirty="0" smtClean="0"/>
              <a:t>, </a:t>
            </a:r>
            <a:r>
              <a:rPr lang="ru-RU" dirty="0" err="1" smtClean="0"/>
              <a:t>кей</a:t>
            </a:r>
            <a:r>
              <a:rPr lang="ru-RU" dirty="0" smtClean="0"/>
              <a:t> </a:t>
            </a:r>
            <a:r>
              <a:rPr lang="ru-RU" dirty="0" err="1" smtClean="0"/>
              <a:t>жағдайда, </a:t>
            </a:r>
            <a:r>
              <a:rPr lang="ru-RU" dirty="0" smtClean="0"/>
              <a:t>осы </a:t>
            </a:r>
            <a:r>
              <a:rPr lang="ru-RU" dirty="0" err="1" smtClean="0"/>
              <a:t>параметрлерді</a:t>
            </a:r>
            <a:r>
              <a:rPr lang="ru-RU" dirty="0" smtClean="0"/>
              <a:t>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бөлігіне ғана емес</a:t>
            </a:r>
            <a:r>
              <a:rPr lang="ru-RU" dirty="0" smtClean="0"/>
              <a:t>, </a:t>
            </a:r>
            <a:r>
              <a:rPr lang="ru-RU" dirty="0" err="1" smtClean="0"/>
              <a:t>бүкіл тізбек</a:t>
            </a:r>
            <a:r>
              <a:rPr lang="ru-RU" dirty="0" smtClean="0"/>
              <a:t> </a:t>
            </a:r>
            <a:r>
              <a:rPr lang="ru-RU" dirty="0" err="1" smtClean="0"/>
              <a:t>бойына</a:t>
            </a:r>
            <a:r>
              <a:rPr lang="ru-RU" dirty="0" smtClean="0"/>
              <a:t> </a:t>
            </a:r>
            <a:r>
              <a:rPr lang="ru-RU" dirty="0" err="1" smtClean="0"/>
              <a:t>тарату</a:t>
            </a:r>
            <a:r>
              <a:rPr lang="ru-RU" dirty="0" smtClean="0"/>
              <a:t> </a:t>
            </a:r>
            <a:r>
              <a:rPr lang="ru-RU" dirty="0" err="1" smtClean="0"/>
              <a:t>қажет болады</a:t>
            </a:r>
            <a:r>
              <a:rPr lang="ru-RU" dirty="0" smtClean="0"/>
              <a:t>. </a:t>
            </a:r>
            <a:r>
              <a:rPr lang="ru-RU" dirty="0" err="1" smtClean="0"/>
              <a:t>Бұл қажеттілік егер</a:t>
            </a:r>
            <a:r>
              <a:rPr lang="ru-RU" dirty="0" smtClean="0"/>
              <a:t> </a:t>
            </a:r>
            <a:r>
              <a:rPr lang="ru-RU" dirty="0" err="1" smtClean="0"/>
              <a:t>желі</a:t>
            </a:r>
            <a:r>
              <a:rPr lang="ru-RU" dirty="0" smtClean="0"/>
              <a:t> </a:t>
            </a:r>
            <a:r>
              <a:rPr lang="ru-RU" dirty="0" err="1" smtClean="0"/>
              <a:t>ұзын болса</a:t>
            </a:r>
            <a:r>
              <a:rPr lang="ru-RU" dirty="0" smtClean="0"/>
              <a:t> </a:t>
            </a:r>
            <a:r>
              <a:rPr lang="ru-RU" dirty="0" err="1" smtClean="0"/>
              <a:t>туындайды</a:t>
            </a:r>
            <a:r>
              <a:rPr lang="ru-RU" dirty="0" smtClean="0"/>
              <a:t>. </a:t>
            </a:r>
          </a:p>
          <a:p>
            <a:r>
              <a:rPr lang="ru-RU" b="1" dirty="0" err="1" smtClean="0"/>
              <a:t>Ұзын желі</a:t>
            </a:r>
            <a:r>
              <a:rPr lang="ru-RU" b="1" dirty="0" smtClean="0"/>
              <a:t> </a:t>
            </a:r>
            <a:r>
              <a:rPr lang="ru-RU" dirty="0" err="1" smtClean="0"/>
              <a:t>дегеніміз</a:t>
            </a:r>
            <a:r>
              <a:rPr lang="ru-RU" dirty="0" smtClean="0"/>
              <a:t> сигнал </a:t>
            </a:r>
            <a:r>
              <a:rPr lang="ru-RU" dirty="0" err="1" smtClean="0"/>
              <a:t>желісінің бойымен</a:t>
            </a:r>
            <a:r>
              <a:rPr lang="ru-RU" dirty="0" smtClean="0"/>
              <a:t> </a:t>
            </a:r>
            <a:r>
              <a:rPr lang="ru-RU" dirty="0" err="1" smtClean="0"/>
              <a:t>берілетін</a:t>
            </a:r>
            <a:r>
              <a:rPr lang="ru-RU" dirty="0" smtClean="0"/>
              <a:t> </a:t>
            </a:r>
            <a:r>
              <a:rPr lang="ru-RU" dirty="0" err="1" smtClean="0"/>
              <a:t>ұзындығы толқын ұзындығымен сәйкес  келетін</a:t>
            </a:r>
            <a:r>
              <a:rPr lang="ru-RU" dirty="0" smtClean="0"/>
              <a:t> </a:t>
            </a:r>
            <a:r>
              <a:rPr lang="ru-RU" dirty="0" err="1" smtClean="0"/>
              <a:t>желі</a:t>
            </a:r>
            <a:r>
              <a:rPr lang="ru-RU" dirty="0" smtClean="0"/>
              <a:t>. </a:t>
            </a:r>
            <a:r>
              <a:rPr lang="ru-RU" dirty="0" err="1" smtClean="0"/>
              <a:t>Ұзын желі</a:t>
            </a:r>
            <a:r>
              <a:rPr lang="ru-RU" dirty="0" smtClean="0"/>
              <a:t> </a:t>
            </a:r>
            <a:r>
              <a:rPr lang="ru-RU" dirty="0" err="1" smtClean="0"/>
              <a:t>ұғымы </a:t>
            </a:r>
            <a:r>
              <a:rPr lang="ru-RU" dirty="0" smtClean="0"/>
              <a:t>– </a:t>
            </a:r>
            <a:r>
              <a:rPr lang="ru-RU" dirty="0" err="1" smtClean="0"/>
              <a:t>салыстырмалы</a:t>
            </a:r>
            <a:r>
              <a:rPr lang="ru-RU" dirty="0" smtClean="0"/>
              <a:t> </a:t>
            </a:r>
            <a:r>
              <a:rPr lang="ru-RU" dirty="0" err="1" smtClean="0"/>
              <a:t>ұғым.</a:t>
            </a:r>
            <a:r>
              <a:rPr lang="ru-RU" dirty="0" smtClean="0"/>
              <a:t> </a:t>
            </a:r>
          </a:p>
          <a:p>
            <a:r>
              <a:rPr lang="ru-RU" b="1" dirty="0" err="1" smtClean="0"/>
              <a:t>Толқын ұзындығы </a:t>
            </a:r>
            <a:r>
              <a:rPr lang="ru-RU" dirty="0" smtClean="0"/>
              <a:t>фаза </a:t>
            </a:r>
            <a:r>
              <a:rPr lang="ru-RU" dirty="0" err="1" smtClean="0"/>
              <a:t>жылдамдығының жиілікке</a:t>
            </a:r>
            <a:r>
              <a:rPr lang="ru-RU" dirty="0" smtClean="0"/>
              <a:t> </a:t>
            </a:r>
            <a:r>
              <a:rPr lang="ru-RU" dirty="0" err="1" smtClean="0"/>
              <a:t>қатынасымен анықталады</a:t>
            </a:r>
            <a:r>
              <a:rPr lang="ru-RU" dirty="0" smtClean="0"/>
              <a:t>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2" name="Содержимое 3"/>
          <p:cNvGraphicFramePr>
            <a:graphicFrameLocks noChangeAspect="1"/>
          </p:cNvGraphicFramePr>
          <p:nvPr/>
        </p:nvGraphicFramePr>
        <p:xfrm>
          <a:off x="3214678" y="357166"/>
          <a:ext cx="1393825" cy="1209675"/>
        </p:xfrm>
        <a:graphic>
          <a:graphicData uri="http://schemas.openxmlformats.org/presentationml/2006/ole">
            <p:oleObj spid="_x0000_s2052" name="Формула" r:id="rId3" imgW="482400" imgH="419040" progId="Equation.3">
              <p:embed/>
            </p:oleObj>
          </a:graphicData>
        </a:graphic>
      </p:graphicFrame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l-GR" dirty="0" smtClean="0"/>
              <a:t>λ</a:t>
            </a:r>
            <a:r>
              <a:rPr lang="ru-RU" dirty="0" smtClean="0"/>
              <a:t> – </a:t>
            </a:r>
            <a:r>
              <a:rPr lang="ru-RU" dirty="0" err="1" smtClean="0"/>
              <a:t>толқын ұзындығы,          </a:t>
            </a:r>
            <a:r>
              <a:rPr lang="ru-RU" dirty="0" smtClean="0"/>
              <a:t>- фаза </a:t>
            </a:r>
            <a:r>
              <a:rPr lang="ru-RU" dirty="0" err="1" smtClean="0"/>
              <a:t>жылдамдығы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(                м/с – </a:t>
            </a:r>
            <a:r>
              <a:rPr lang="ru-RU" dirty="0" err="1" smtClean="0"/>
              <a:t>жарық жылдамдығына жақын</a:t>
            </a:r>
            <a:r>
              <a:rPr lang="ru-RU" dirty="0" smtClean="0"/>
              <a:t>),   </a:t>
            </a:r>
          </a:p>
          <a:p>
            <a:pPr>
              <a:buNone/>
            </a:pPr>
            <a:r>
              <a:rPr lang="ru-RU" dirty="0" smtClean="0"/>
              <a:t>       - </a:t>
            </a:r>
            <a:r>
              <a:rPr lang="ru-RU" dirty="0" err="1" smtClean="0"/>
              <a:t>жиілік</a:t>
            </a:r>
            <a:r>
              <a:rPr lang="ru-RU" dirty="0" smtClean="0"/>
              <a:t>, Гц. </a:t>
            </a:r>
          </a:p>
          <a:p>
            <a:pPr>
              <a:buNone/>
            </a:pPr>
            <a:r>
              <a:rPr lang="ru-RU" dirty="0" smtClean="0"/>
              <a:t>50 Гц </a:t>
            </a:r>
            <a:r>
              <a:rPr lang="ru-RU" dirty="0" err="1" smtClean="0"/>
              <a:t>жиілік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желі</a:t>
            </a:r>
            <a:r>
              <a:rPr lang="ru-RU" dirty="0" smtClean="0"/>
              <a:t> </a:t>
            </a:r>
            <a:r>
              <a:rPr lang="ru-RU" dirty="0" err="1" smtClean="0"/>
              <a:t>ұзындығы келесі</a:t>
            </a:r>
            <a:r>
              <a:rPr lang="ru-RU" dirty="0" smtClean="0"/>
              <a:t> </a:t>
            </a:r>
            <a:r>
              <a:rPr lang="ru-RU" dirty="0" err="1" smtClean="0"/>
              <a:t>мәнге тең</a:t>
            </a:r>
            <a:r>
              <a:rPr lang="ru-RU" dirty="0" smtClean="0"/>
              <a:t>: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err="1" smtClean="0"/>
              <a:t>осыдан</a:t>
            </a:r>
            <a:r>
              <a:rPr lang="ru-RU" dirty="0" smtClean="0"/>
              <a:t> </a:t>
            </a:r>
            <a:r>
              <a:rPr lang="ru-RU" dirty="0" err="1" smtClean="0"/>
              <a:t>аталған жиілік</a:t>
            </a:r>
            <a:r>
              <a:rPr lang="ru-RU" dirty="0" smtClean="0"/>
              <a:t> </a:t>
            </a:r>
            <a:r>
              <a:rPr lang="ru-RU" dirty="0" err="1" smtClean="0"/>
              <a:t>кезіндегі</a:t>
            </a:r>
            <a:r>
              <a:rPr lang="ru-RU" dirty="0" smtClean="0"/>
              <a:t> </a:t>
            </a:r>
            <a:r>
              <a:rPr lang="ru-RU" dirty="0" err="1" smtClean="0"/>
              <a:t>желінің ұзындығы бірнеше</a:t>
            </a:r>
            <a:r>
              <a:rPr lang="ru-RU" dirty="0" smtClean="0"/>
              <a:t> </a:t>
            </a:r>
            <a:r>
              <a:rPr lang="ru-RU" dirty="0" err="1" smtClean="0"/>
              <a:t>ондаған, жүздеген километрге</a:t>
            </a:r>
            <a:r>
              <a:rPr lang="ru-RU" dirty="0" smtClean="0"/>
              <a:t> </a:t>
            </a:r>
            <a:r>
              <a:rPr lang="ru-RU" dirty="0" err="1" smtClean="0"/>
              <a:t>жетеді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4143372" y="1357298"/>
          <a:ext cx="571505" cy="647705"/>
        </p:xfrm>
        <a:graphic>
          <a:graphicData uri="http://schemas.openxmlformats.org/presentationml/2006/ole">
            <p:oleObj spid="_x0000_s2053" name="Формула" r:id="rId4" imgW="190440" imgH="215640" progId="Equation.3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714348" y="1785926"/>
          <a:ext cx="1292431" cy="530228"/>
        </p:xfrm>
        <a:graphic>
          <a:graphicData uri="http://schemas.openxmlformats.org/presentationml/2006/ole">
            <p:oleObj spid="_x0000_s2055" name="Формула" r:id="rId5" imgW="495000" imgH="203040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571472" y="2285992"/>
          <a:ext cx="576266" cy="515051"/>
        </p:xfrm>
        <a:graphic>
          <a:graphicData uri="http://schemas.openxmlformats.org/presentationml/2006/ole">
            <p:oleObj spid="_x0000_s2056" name="Формула" r:id="rId6" imgW="152280" imgH="203040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2428860" y="3286124"/>
          <a:ext cx="3662821" cy="857256"/>
        </p:xfrm>
        <a:graphic>
          <a:graphicData uri="http://schemas.openxmlformats.org/presentationml/2006/ole">
            <p:oleObj spid="_x0000_s2057" name="Формула" r:id="rId7" imgW="179064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578647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тізбек</a:t>
            </a:r>
            <a:r>
              <a:rPr lang="ru-RU" dirty="0" smtClean="0"/>
              <a:t> </a:t>
            </a:r>
            <a:r>
              <a:rPr lang="ru-RU" dirty="0" err="1" smtClean="0"/>
              <a:t>параметрлері</a:t>
            </a:r>
            <a:r>
              <a:rPr lang="ru-RU" dirty="0" smtClean="0"/>
              <a:t> (</a:t>
            </a:r>
            <a:r>
              <a:rPr lang="ru-RU" dirty="0" err="1" smtClean="0"/>
              <a:t>кедергі</a:t>
            </a:r>
            <a:r>
              <a:rPr lang="ru-RU" dirty="0" smtClean="0"/>
              <a:t>, </a:t>
            </a:r>
            <a:r>
              <a:rPr lang="ru-RU" dirty="0" err="1" smtClean="0"/>
              <a:t>индуктивтілік</a:t>
            </a:r>
            <a:r>
              <a:rPr lang="ru-RU" dirty="0" smtClean="0"/>
              <a:t>, </a:t>
            </a:r>
            <a:r>
              <a:rPr lang="ru-RU" dirty="0" err="1" smtClean="0"/>
              <a:t>сыйымдылық, өткізгіштік</a:t>
            </a:r>
            <a:r>
              <a:rPr lang="ru-RU" dirty="0" smtClean="0"/>
              <a:t>) </a:t>
            </a:r>
            <a:r>
              <a:rPr lang="ru-RU" dirty="0" err="1" smtClean="0"/>
              <a:t>барлық желінің бойымен</a:t>
            </a:r>
            <a:r>
              <a:rPr lang="ru-RU" dirty="0" smtClean="0"/>
              <a:t> </a:t>
            </a:r>
            <a:r>
              <a:rPr lang="ru-RU" dirty="0" err="1" smtClean="0"/>
              <a:t>таратылса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бұл </a:t>
            </a:r>
            <a:r>
              <a:rPr lang="ru-RU" b="1" dirty="0" err="1" smtClean="0"/>
              <a:t>тізбек</a:t>
            </a:r>
            <a:r>
              <a:rPr lang="ru-RU" b="1" dirty="0" smtClean="0"/>
              <a:t> </a:t>
            </a:r>
            <a:r>
              <a:rPr lang="ru-RU" b="1" dirty="0" err="1" smtClean="0"/>
              <a:t>таратылған параметрлі</a:t>
            </a:r>
            <a:r>
              <a:rPr lang="ru-RU" b="1" dirty="0" smtClean="0"/>
              <a:t> </a:t>
            </a:r>
            <a:r>
              <a:rPr lang="ru-RU" b="1" dirty="0" err="1" smtClean="0"/>
              <a:t>тізбек</a:t>
            </a:r>
            <a:r>
              <a:rPr lang="ru-RU" b="1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бұл параметрлер</a:t>
            </a:r>
            <a:r>
              <a:rPr lang="ru-RU" dirty="0" smtClean="0"/>
              <a:t> </a:t>
            </a:r>
            <a:r>
              <a:rPr lang="ru-RU" dirty="0" err="1" smtClean="0"/>
              <a:t>біркелкі</a:t>
            </a:r>
            <a:r>
              <a:rPr lang="ru-RU" dirty="0" smtClean="0"/>
              <a:t> </a:t>
            </a:r>
            <a:r>
              <a:rPr lang="ru-RU" dirty="0" err="1" smtClean="0"/>
              <a:t>таратылса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желі</a:t>
            </a:r>
            <a:r>
              <a:rPr lang="ru-RU" dirty="0" smtClean="0"/>
              <a:t> </a:t>
            </a:r>
            <a:r>
              <a:rPr lang="ru-RU" b="1" dirty="0" err="1" smtClean="0"/>
              <a:t>біртекті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Таратылған параметрлі</a:t>
            </a:r>
            <a:r>
              <a:rPr lang="ru-RU" dirty="0" smtClean="0"/>
              <a:t> </a:t>
            </a:r>
            <a:r>
              <a:rPr lang="ru-RU" dirty="0" err="1" smtClean="0"/>
              <a:t>желілерде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ток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err="1" smtClean="0">
                <a:solidFill>
                  <a:srgbClr val="FF0000"/>
                </a:solidFill>
              </a:rPr>
              <a:t>кернеу</a:t>
            </a:r>
            <a:r>
              <a:rPr lang="ru-RU" dirty="0" smtClean="0"/>
              <a:t> </a:t>
            </a:r>
            <a:r>
              <a:rPr lang="ru-RU" dirty="0" err="1" smtClean="0"/>
              <a:t>параметрлері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нүктеден екінші</a:t>
            </a:r>
            <a:r>
              <a:rPr lang="ru-RU" dirty="0" smtClean="0"/>
              <a:t> </a:t>
            </a:r>
            <a:r>
              <a:rPr lang="ru-RU" dirty="0" err="1" smtClean="0"/>
              <a:t>нүктеге ауысу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үздіксіз өзгеріп отырады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шоғырланған параметрлі</a:t>
            </a:r>
            <a:r>
              <a:rPr lang="ru-RU" dirty="0" smtClean="0"/>
              <a:t> </a:t>
            </a:r>
            <a:r>
              <a:rPr lang="ru-RU" dirty="0" err="1" smtClean="0"/>
              <a:t>тізбектерде</a:t>
            </a:r>
            <a:r>
              <a:rPr lang="ru-RU" dirty="0" smtClean="0"/>
              <a:t> ток пен </a:t>
            </a:r>
            <a:r>
              <a:rPr lang="ru-RU" dirty="0" err="1" smtClean="0"/>
              <a:t>кернеу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ғана</a:t>
            </a:r>
            <a:r>
              <a:rPr lang="ru-RU" dirty="0" smtClean="0"/>
              <a:t> </a:t>
            </a:r>
            <a:r>
              <a:rPr lang="en-US" b="1" dirty="0" smtClean="0"/>
              <a:t>t</a:t>
            </a:r>
            <a:r>
              <a:rPr lang="en-US" dirty="0" smtClean="0"/>
              <a:t> </a:t>
            </a:r>
            <a:r>
              <a:rPr lang="ru-RU" dirty="0" err="1" smtClean="0"/>
              <a:t>уақыт айнымалысының функциясы</a:t>
            </a:r>
            <a:r>
              <a:rPr lang="ru-RU" dirty="0" smtClean="0"/>
              <a:t> </a:t>
            </a:r>
            <a:r>
              <a:rPr lang="ru-RU" dirty="0" err="1" smtClean="0"/>
              <a:t>болса</a:t>
            </a:r>
            <a:r>
              <a:rPr lang="ru-RU" dirty="0" smtClean="0"/>
              <a:t>, ал </a:t>
            </a:r>
            <a:r>
              <a:rPr lang="ru-RU" dirty="0" err="1" smtClean="0"/>
              <a:t>таратылған параметрлі</a:t>
            </a:r>
            <a:r>
              <a:rPr lang="ru-RU" dirty="0" smtClean="0"/>
              <a:t> </a:t>
            </a:r>
            <a:r>
              <a:rPr lang="ru-RU" dirty="0" err="1" smtClean="0"/>
              <a:t>тізбектерде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айнымалының функциясы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параметрлердің таралу</a:t>
            </a:r>
            <a:r>
              <a:rPr lang="ru-RU" dirty="0" smtClean="0"/>
              <a:t> </a:t>
            </a:r>
            <a:r>
              <a:rPr lang="ru-RU" dirty="0" err="1" smtClean="0"/>
              <a:t>бағыты бойымен</a:t>
            </a:r>
            <a:r>
              <a:rPr lang="ru-RU" dirty="0" smtClean="0"/>
              <a:t> </a:t>
            </a:r>
            <a:r>
              <a:rPr lang="ru-RU" dirty="0" err="1" smtClean="0"/>
              <a:t>есептелетін</a:t>
            </a:r>
            <a:r>
              <a:rPr lang="ru-RU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t</a:t>
            </a:r>
            <a:r>
              <a:rPr lang="kk-KZ" b="1" dirty="0" smtClean="0">
                <a:solidFill>
                  <a:srgbClr val="FF0000"/>
                </a:solidFill>
              </a:rPr>
              <a:t> уақыт </a:t>
            </a:r>
            <a:r>
              <a:rPr lang="kk-KZ" dirty="0" smtClean="0">
                <a:solidFill>
                  <a:srgbClr val="FF0000"/>
                </a:solidFill>
              </a:rPr>
              <a:t>және</a:t>
            </a:r>
            <a:r>
              <a:rPr lang="kk-KZ" b="1" dirty="0" smtClean="0">
                <a:solidFill>
                  <a:srgbClr val="FF0000"/>
                </a:solidFill>
              </a:rPr>
              <a:t> х координат </a:t>
            </a:r>
            <a:r>
              <a:rPr lang="kk-KZ" dirty="0" smtClean="0">
                <a:solidFill>
                  <a:srgbClr val="FF0000"/>
                </a:solidFill>
              </a:rPr>
              <a:t>айнымалылары.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5"/>
            <a:ext cx="8443914" cy="2643206"/>
          </a:xfrm>
        </p:spPr>
        <p:txBody>
          <a:bodyPr>
            <a:normAutofit/>
          </a:bodyPr>
          <a:lstStyle/>
          <a:p>
            <a:r>
              <a:rPr lang="ru-RU" dirty="0" err="1" smtClean="0"/>
              <a:t>Таратылған параметрлі</a:t>
            </a:r>
            <a:r>
              <a:rPr lang="ru-RU" dirty="0" smtClean="0"/>
              <a:t> </a:t>
            </a:r>
            <a:r>
              <a:rPr lang="ru-RU" dirty="0" err="1" smtClean="0"/>
              <a:t>желілерге</a:t>
            </a:r>
            <a:r>
              <a:rPr lang="ru-RU" dirty="0" smtClean="0"/>
              <a:t> </a:t>
            </a:r>
            <a:r>
              <a:rPr lang="ru-RU" b="1" dirty="0" err="1" smtClean="0"/>
              <a:t>элетр</a:t>
            </a:r>
            <a:r>
              <a:rPr lang="ru-RU" b="1" dirty="0" smtClean="0"/>
              <a:t> </a:t>
            </a:r>
            <a:r>
              <a:rPr lang="ru-RU" b="1" dirty="0" err="1" smtClean="0"/>
              <a:t>тарату</a:t>
            </a:r>
            <a:r>
              <a:rPr lang="ru-RU" b="1" dirty="0" smtClean="0"/>
              <a:t> </a:t>
            </a:r>
            <a:r>
              <a:rPr lang="ru-RU" b="1" dirty="0" err="1" smtClean="0"/>
              <a:t>желілері</a:t>
            </a:r>
            <a:r>
              <a:rPr lang="ru-RU" b="1" dirty="0" smtClean="0"/>
              <a:t>, </a:t>
            </a:r>
            <a:r>
              <a:rPr lang="ru-RU" b="1" dirty="0" err="1" smtClean="0"/>
              <a:t>жоғары жиілікті</a:t>
            </a:r>
            <a:r>
              <a:rPr lang="ru-RU" b="1" dirty="0" smtClean="0"/>
              <a:t> </a:t>
            </a:r>
            <a:r>
              <a:rPr lang="ru-RU" b="1" dirty="0" err="1" smtClean="0"/>
              <a:t>коаксильді</a:t>
            </a:r>
            <a:r>
              <a:rPr lang="ru-RU" b="1" dirty="0" smtClean="0"/>
              <a:t> </a:t>
            </a:r>
            <a:r>
              <a:rPr lang="ru-RU" b="1" dirty="0" err="1" smtClean="0"/>
              <a:t>желілер</a:t>
            </a:r>
            <a:r>
              <a:rPr lang="ru-RU" b="1" dirty="0" smtClean="0"/>
              <a:t>, трансформатор </a:t>
            </a:r>
            <a:r>
              <a:rPr lang="ru-RU" b="1" dirty="0" err="1" smtClean="0"/>
              <a:t>және электр</a:t>
            </a:r>
            <a:r>
              <a:rPr lang="ru-RU" b="1" dirty="0" smtClean="0"/>
              <a:t> </a:t>
            </a:r>
            <a:r>
              <a:rPr lang="ru-RU" b="1" dirty="0" err="1" smtClean="0"/>
              <a:t>машиналары</a:t>
            </a:r>
            <a:r>
              <a:rPr lang="ru-RU" b="1" dirty="0" smtClean="0"/>
              <a:t> </a:t>
            </a:r>
            <a:r>
              <a:rPr lang="ru-RU" b="1" dirty="0" err="1" smtClean="0"/>
              <a:t>орамдары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3074" name="Picture 2" descr="Энергетики экспериментируют с гибридными ЛЭП | Научные открытия и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643314"/>
            <a:ext cx="3680688" cy="2071702"/>
          </a:xfrm>
          <a:prstGeom prst="rect">
            <a:avLst/>
          </a:prstGeom>
          <a:noFill/>
        </p:spPr>
      </p:pic>
      <p:pic>
        <p:nvPicPr>
          <p:cNvPr id="3076" name="Picture 4" descr="ВЧ коаксиальные кабеля купить в интернет-магазине Элмехани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571876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обмотки трансформатора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5588037" cy="3143272"/>
          </a:xfrm>
          <a:prstGeom prst="rect">
            <a:avLst/>
          </a:prstGeom>
          <a:noFill/>
        </p:spPr>
      </p:pic>
      <p:pic>
        <p:nvPicPr>
          <p:cNvPr id="19460" name="Picture 4" descr="Сушка изоляции обмоток электрических машин » Школа для электрика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643182"/>
            <a:ext cx="3714776" cy="4043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Таратылған параметрлі</a:t>
            </a:r>
            <a:r>
              <a:rPr lang="ru-RU" dirty="0" smtClean="0"/>
              <a:t>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тарату</a:t>
            </a:r>
            <a:r>
              <a:rPr lang="ru-RU" dirty="0" smtClean="0"/>
              <a:t> </a:t>
            </a:r>
            <a:r>
              <a:rPr lang="ru-RU" dirty="0" err="1" smtClean="0"/>
              <a:t>желілерінің алмастыру</a:t>
            </a:r>
            <a:r>
              <a:rPr lang="ru-RU" dirty="0" smtClean="0"/>
              <a:t> </a:t>
            </a:r>
            <a:r>
              <a:rPr lang="ru-RU" dirty="0" err="1" smtClean="0"/>
              <a:t>сұлбалары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332037"/>
            <a:ext cx="8429684" cy="4097359"/>
          </a:xfrm>
        </p:spPr>
        <p:txBody>
          <a:bodyPr>
            <a:normAutofit/>
          </a:bodyPr>
          <a:lstStyle/>
          <a:p>
            <a:r>
              <a:rPr lang="ru-RU" dirty="0" err="1" smtClean="0"/>
              <a:t>Таратылған параметрлі</a:t>
            </a:r>
            <a:r>
              <a:rPr lang="ru-RU" dirty="0" smtClean="0"/>
              <a:t>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тарату</a:t>
            </a:r>
            <a:r>
              <a:rPr lang="ru-RU" dirty="0" smtClean="0"/>
              <a:t> </a:t>
            </a:r>
            <a:r>
              <a:rPr lang="ru-RU" dirty="0" err="1" smtClean="0"/>
              <a:t>желілерінің алмастыру</a:t>
            </a:r>
            <a:r>
              <a:rPr lang="ru-RU" dirty="0" smtClean="0"/>
              <a:t> </a:t>
            </a:r>
            <a:r>
              <a:rPr lang="ru-RU" dirty="0" err="1" smtClean="0"/>
              <a:t>сұлбасын ұзындығы</a:t>
            </a:r>
            <a:r>
              <a:rPr lang="ru-RU" dirty="0" smtClean="0"/>
              <a:t> </a:t>
            </a:r>
            <a:r>
              <a:rPr lang="en-US" b="1" dirty="0" err="1" smtClean="0"/>
              <a:t>dx</a:t>
            </a:r>
            <a:r>
              <a:rPr lang="kk-KZ" b="1" dirty="0" smtClean="0"/>
              <a:t> </a:t>
            </a:r>
            <a:r>
              <a:rPr lang="kk-KZ" dirty="0" smtClean="0"/>
              <a:t>болатын шексіз кішкентай бөліктерден құралған тізбек түрінде қарастыруға болады. Мұндағы х желі басындағы қашықтық.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429288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Желінің бірінші</a:t>
            </a:r>
            <a:r>
              <a:rPr lang="ru-RU" b="1" dirty="0" smtClean="0"/>
              <a:t> </a:t>
            </a:r>
            <a:r>
              <a:rPr lang="ru-RU" b="1" dirty="0" err="1" smtClean="0"/>
              <a:t>параметрлері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u="sng" dirty="0" smtClean="0"/>
              <a:t> </a:t>
            </a:r>
            <a:r>
              <a:rPr lang="en-US" u="sng" dirty="0" smtClean="0"/>
              <a:t>R</a:t>
            </a:r>
            <a:r>
              <a:rPr lang="en-US" u="sng" baseline="-25000" dirty="0" smtClean="0"/>
              <a:t>0</a:t>
            </a:r>
            <a:r>
              <a:rPr lang="en-US" u="sng" dirty="0" smtClean="0"/>
              <a:t>, L</a:t>
            </a:r>
            <a:r>
              <a:rPr lang="en-US" u="sng" baseline="-25000" dirty="0" smtClean="0"/>
              <a:t>0</a:t>
            </a:r>
            <a:r>
              <a:rPr lang="en-US" u="sng" dirty="0" smtClean="0"/>
              <a:t>,</a:t>
            </a:r>
            <a:r>
              <a:rPr lang="ru-RU" u="sng" dirty="0" smtClean="0"/>
              <a:t> </a:t>
            </a:r>
            <a:r>
              <a:rPr lang="en-US" u="sng" dirty="0" smtClean="0"/>
              <a:t>-</a:t>
            </a:r>
            <a:r>
              <a:rPr lang="ru-RU" u="sng" dirty="0" smtClean="0"/>
              <a:t> </a:t>
            </a:r>
            <a:r>
              <a:rPr lang="ru-RU" u="sng" dirty="0" err="1" smtClean="0"/>
              <a:t>бойлық параметрлер</a:t>
            </a:r>
            <a:r>
              <a:rPr lang="ru-RU" dirty="0" smtClean="0"/>
              <a:t>, </a:t>
            </a:r>
            <a:r>
              <a:rPr lang="en-US" dirty="0" smtClean="0"/>
              <a:t>R</a:t>
            </a:r>
            <a:r>
              <a:rPr lang="en-US" baseline="-25000" dirty="0" smtClean="0"/>
              <a:t>0</a:t>
            </a:r>
            <a:r>
              <a:rPr lang="ru-RU" baseline="-25000" dirty="0" smtClean="0"/>
              <a:t> </a:t>
            </a:r>
            <a:r>
              <a:rPr lang="ru-RU" dirty="0" smtClean="0"/>
              <a:t> - </a:t>
            </a:r>
            <a:r>
              <a:rPr lang="ru-RU" dirty="0" err="1" smtClean="0"/>
              <a:t>өткізгіштегі жылулық шығынға негізделген</a:t>
            </a:r>
            <a:r>
              <a:rPr lang="ru-RU" dirty="0" smtClean="0"/>
              <a:t> </a:t>
            </a:r>
            <a:r>
              <a:rPr lang="ru-RU" dirty="0" err="1" smtClean="0"/>
              <a:t>активті</a:t>
            </a:r>
            <a:r>
              <a:rPr lang="ru-RU" dirty="0" smtClean="0"/>
              <a:t> </a:t>
            </a:r>
            <a:r>
              <a:rPr lang="ru-RU" dirty="0" err="1" smtClean="0"/>
              <a:t>кедергі</a:t>
            </a:r>
            <a:r>
              <a:rPr lang="ru-RU" dirty="0" smtClean="0"/>
              <a:t>, </a:t>
            </a:r>
            <a:r>
              <a:rPr lang="en-US" dirty="0" smtClean="0"/>
              <a:t>L</a:t>
            </a:r>
            <a:r>
              <a:rPr lang="en-US" baseline="-25000" dirty="0" smtClean="0"/>
              <a:t>0</a:t>
            </a:r>
            <a:r>
              <a:rPr lang="ru-RU" dirty="0" smtClean="0"/>
              <a:t>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ru-RU" dirty="0" err="1" smtClean="0"/>
              <a:t>өткізгіштің контурындағы </a:t>
            </a:r>
            <a:r>
              <a:rPr lang="ru-RU" dirty="0" smtClean="0"/>
              <a:t>магнит </a:t>
            </a:r>
            <a:r>
              <a:rPr lang="ru-RU" dirty="0" err="1" smtClean="0"/>
              <a:t>ағымынан туындайтын</a:t>
            </a:r>
            <a:r>
              <a:rPr lang="ru-RU" dirty="0" smtClean="0"/>
              <a:t> </a:t>
            </a:r>
            <a:r>
              <a:rPr lang="ru-RU" dirty="0" err="1" smtClean="0"/>
              <a:t>тізбек</a:t>
            </a:r>
            <a:r>
              <a:rPr lang="ru-RU" dirty="0" smtClean="0"/>
              <a:t> </a:t>
            </a:r>
            <a:r>
              <a:rPr lang="ru-RU" dirty="0" err="1" smtClean="0"/>
              <a:t>индуктивтілігі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en-US" dirty="0" smtClean="0"/>
              <a:t> </a:t>
            </a:r>
            <a:r>
              <a:rPr lang="en-US" u="sng" dirty="0" smtClean="0"/>
              <a:t>G</a:t>
            </a:r>
            <a:r>
              <a:rPr lang="en-US" u="sng" baseline="-25000" dirty="0" smtClean="0"/>
              <a:t>0</a:t>
            </a:r>
            <a:r>
              <a:rPr lang="en-US" u="sng" dirty="0" smtClean="0"/>
              <a:t>, C</a:t>
            </a:r>
            <a:r>
              <a:rPr lang="en-US" u="sng" baseline="-25000" dirty="0" smtClean="0"/>
              <a:t>0</a:t>
            </a:r>
            <a:r>
              <a:rPr lang="en-US" u="sng" dirty="0" smtClean="0"/>
              <a:t> </a:t>
            </a:r>
            <a:r>
              <a:rPr lang="ru-RU" u="sng" dirty="0" smtClean="0"/>
              <a:t>- </a:t>
            </a:r>
            <a:r>
              <a:rPr lang="en-US" u="sng" dirty="0" smtClean="0"/>
              <a:t> </a:t>
            </a:r>
            <a:r>
              <a:rPr lang="ru-RU" u="sng" dirty="0" err="1" smtClean="0"/>
              <a:t>желінің көлденең параметрлері</a:t>
            </a:r>
            <a:r>
              <a:rPr lang="ru-RU" dirty="0" smtClean="0"/>
              <a:t>, </a:t>
            </a:r>
            <a:r>
              <a:rPr lang="en-US" dirty="0" smtClean="0"/>
              <a:t>G</a:t>
            </a:r>
            <a:r>
              <a:rPr lang="en-US" baseline="-25000" dirty="0" smtClean="0"/>
              <a:t>0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көлденең өткізгіштік немесе</a:t>
            </a:r>
            <a:r>
              <a:rPr lang="ru-RU" dirty="0" smtClean="0"/>
              <a:t> </a:t>
            </a:r>
            <a:r>
              <a:rPr lang="ru-RU" dirty="0" err="1" smtClean="0"/>
              <a:t>өткізгіштің оқшауламасы көмегімен туындайтын</a:t>
            </a:r>
            <a:r>
              <a:rPr lang="ru-RU" dirty="0" smtClean="0"/>
              <a:t> </a:t>
            </a:r>
            <a:r>
              <a:rPr lang="ru-RU" dirty="0" err="1" smtClean="0"/>
              <a:t>ағынды өткізгіштік.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en-US" dirty="0" smtClean="0"/>
              <a:t>C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өткізгіштер арасындағы немесе</a:t>
            </a:r>
            <a:r>
              <a:rPr lang="ru-RU" dirty="0" smtClean="0"/>
              <a:t> </a:t>
            </a:r>
            <a:r>
              <a:rPr lang="ru-RU" dirty="0" err="1" smtClean="0"/>
              <a:t>өткізгішпен жер</a:t>
            </a:r>
            <a:r>
              <a:rPr lang="ru-RU" dirty="0" smtClean="0"/>
              <a:t> </a:t>
            </a:r>
            <a:r>
              <a:rPr lang="ru-RU" dirty="0" err="1" smtClean="0"/>
              <a:t>арасындағы тізбек</a:t>
            </a:r>
            <a:r>
              <a:rPr lang="ru-RU" dirty="0" smtClean="0"/>
              <a:t> </a:t>
            </a:r>
            <a:r>
              <a:rPr lang="ru-RU" dirty="0" err="1" smtClean="0"/>
              <a:t>сыйымдылығы.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b="1" dirty="0" smtClean="0"/>
              <a:t>0  </a:t>
            </a:r>
            <a:r>
              <a:rPr lang="ru-RU" b="1" dirty="0" err="1" smtClean="0"/>
              <a:t>индексі</a:t>
            </a:r>
            <a:r>
              <a:rPr lang="ru-RU" dirty="0" smtClean="0"/>
              <a:t>– </a:t>
            </a:r>
            <a:r>
              <a:rPr lang="ru-RU" dirty="0" err="1" smtClean="0"/>
              <a:t>ұзындық бірлігіне</a:t>
            </a:r>
            <a:r>
              <a:rPr lang="ru-RU" dirty="0" smtClean="0"/>
              <a:t> </a:t>
            </a:r>
            <a:r>
              <a:rPr lang="ru-RU" dirty="0" err="1" smtClean="0"/>
              <a:t>сәйкес келетіндігін</a:t>
            </a:r>
            <a:r>
              <a:rPr lang="ru-RU" dirty="0" smtClean="0"/>
              <a:t> </a:t>
            </a:r>
            <a:r>
              <a:rPr lang="ru-RU" dirty="0" err="1" smtClean="0"/>
              <a:t>көрсетеді</a:t>
            </a:r>
            <a:r>
              <a:rPr lang="ru-RU" dirty="0" smtClean="0"/>
              <a:t>, </a:t>
            </a:r>
            <a:r>
              <a:rPr lang="ru-RU" dirty="0" err="1" smtClean="0"/>
              <a:t>яғни </a:t>
            </a:r>
            <a:r>
              <a:rPr lang="ru-RU" dirty="0" err="1" smtClean="0"/>
              <a:t>құма </a:t>
            </a:r>
            <a:r>
              <a:rPr lang="ru-RU" dirty="0" smtClean="0"/>
              <a:t>параметр. 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5500726"/>
          </a:xfrm>
        </p:spPr>
        <p:txBody>
          <a:bodyPr>
            <a:normAutofit fontScale="85000" lnSpcReduction="10000"/>
          </a:bodyPr>
          <a:lstStyle/>
          <a:p>
            <a:r>
              <a:rPr lang="kk-KZ" dirty="0" smtClean="0"/>
              <a:t>Егер көлденең және бойлық параметрлер желінің барлық бөліктерінде бірдей болса, таратылған параметрлі желі </a:t>
            </a:r>
            <a:r>
              <a:rPr lang="kk-KZ" b="1" dirty="0" smtClean="0"/>
              <a:t>біртекті</a:t>
            </a:r>
            <a:r>
              <a:rPr lang="kk-KZ" dirty="0" smtClean="0"/>
              <a:t> болып саналады. </a:t>
            </a:r>
            <a:endParaRPr lang="ru-RU" dirty="0" smtClean="0"/>
          </a:p>
          <a:p>
            <a:r>
              <a:rPr lang="ru-RU" b="1" dirty="0" err="1" smtClean="0"/>
              <a:t>Желінің екінші</a:t>
            </a:r>
            <a:r>
              <a:rPr lang="ru-RU" b="1" dirty="0" smtClean="0"/>
              <a:t> </a:t>
            </a:r>
            <a:r>
              <a:rPr lang="ru-RU" b="1" dirty="0" err="1" smtClean="0"/>
              <a:t>немесе</a:t>
            </a:r>
            <a:r>
              <a:rPr lang="ru-RU" b="1" dirty="0" smtClean="0"/>
              <a:t> </a:t>
            </a:r>
            <a:r>
              <a:rPr lang="ru-RU" b="1" dirty="0" err="1" smtClean="0"/>
              <a:t>сипаттық параметрлеріне</a:t>
            </a:r>
            <a:r>
              <a:rPr lang="ru-RU" b="1" dirty="0" smtClean="0"/>
              <a:t> </a:t>
            </a:r>
            <a:r>
              <a:rPr lang="ru-RU" dirty="0" err="1" smtClean="0"/>
              <a:t>толқындық кедергі</a:t>
            </a:r>
            <a:r>
              <a:rPr lang="ru-RU" dirty="0" smtClean="0"/>
              <a:t>, </a:t>
            </a:r>
            <a:r>
              <a:rPr lang="ru-RU" dirty="0" err="1" smtClean="0"/>
              <a:t>таралу</a:t>
            </a:r>
            <a:r>
              <a:rPr lang="ru-RU" dirty="0" smtClean="0"/>
              <a:t> </a:t>
            </a:r>
            <a:r>
              <a:rPr lang="ru-RU" dirty="0" err="1" smtClean="0"/>
              <a:t>коэффициенті</a:t>
            </a:r>
            <a:r>
              <a:rPr lang="ru-RU" dirty="0" smtClean="0"/>
              <a:t>, </a:t>
            </a:r>
            <a:r>
              <a:rPr lang="ru-RU" dirty="0" err="1" smtClean="0"/>
              <a:t>өшу коэффициенті</a:t>
            </a:r>
            <a:r>
              <a:rPr lang="ru-RU" dirty="0" smtClean="0"/>
              <a:t>, фаза </a:t>
            </a:r>
            <a:r>
              <a:rPr lang="ru-RU" dirty="0" err="1" smtClean="0"/>
              <a:t>коэффициенті</a:t>
            </a:r>
            <a:r>
              <a:rPr lang="ru-RU" dirty="0" smtClean="0"/>
              <a:t> </a:t>
            </a:r>
            <a:r>
              <a:rPr lang="ru-RU" dirty="0" err="1" smtClean="0"/>
              <a:t>жатқызылады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b="1" dirty="0" smtClean="0"/>
              <a:t>Х</a:t>
            </a:r>
            <a:r>
              <a:rPr lang="ru-RU" dirty="0" smtClean="0"/>
              <a:t> координата басы </a:t>
            </a:r>
            <a:r>
              <a:rPr lang="ru-RU" dirty="0" err="1" smtClean="0"/>
              <a:t>желінің басынан</a:t>
            </a:r>
            <a:r>
              <a:rPr lang="ru-RU" dirty="0" smtClean="0"/>
              <a:t> </a:t>
            </a:r>
            <a:r>
              <a:rPr lang="ru-RU" dirty="0" err="1" smtClean="0"/>
              <a:t>басталады</a:t>
            </a:r>
            <a:r>
              <a:rPr lang="ru-RU" dirty="0" smtClean="0"/>
              <a:t>. </a:t>
            </a:r>
            <a:r>
              <a:rPr lang="ru-RU" dirty="0" err="1" smtClean="0"/>
              <a:t>Желідегі</a:t>
            </a:r>
            <a:r>
              <a:rPr lang="ru-RU" dirty="0" smtClean="0"/>
              <a:t> </a:t>
            </a:r>
            <a:r>
              <a:rPr lang="ru-RU" dirty="0" err="1" smtClean="0"/>
              <a:t>токтың мәндері уақыттан ғана емес</a:t>
            </a:r>
            <a:r>
              <a:rPr lang="ru-RU" dirty="0" smtClean="0"/>
              <a:t>,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 координаталардан</a:t>
            </a:r>
            <a:r>
              <a:rPr lang="ru-RU" dirty="0" smtClean="0"/>
              <a:t> да </a:t>
            </a:r>
            <a:r>
              <a:rPr lang="ru-RU" dirty="0" err="1" smtClean="0"/>
              <a:t>тәуелді</a:t>
            </a:r>
            <a:r>
              <a:rPr lang="ru-RU" dirty="0" smtClean="0"/>
              <a:t>. </a:t>
            </a:r>
            <a:r>
              <a:rPr lang="ru-RU" dirty="0" err="1" smtClean="0"/>
              <a:t>Желінің әр бір</a:t>
            </a:r>
            <a:r>
              <a:rPr lang="ru-RU" dirty="0" smtClean="0"/>
              <a:t>  </a:t>
            </a:r>
            <a:r>
              <a:rPr lang="en-US" b="1" dirty="0" err="1" smtClean="0"/>
              <a:t>dx</a:t>
            </a:r>
            <a:r>
              <a:rPr lang="kk-KZ" b="1" dirty="0" smtClean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бөлігінде </a:t>
            </a:r>
            <a:r>
              <a:rPr lang="ru-RU" dirty="0" smtClean="0"/>
              <a:t>ток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өткізгіштен ығысу тоғы</a:t>
            </a:r>
            <a:r>
              <a:rPr lang="ru-RU" dirty="0" smtClean="0"/>
              <a:t> </a:t>
            </a:r>
            <a:r>
              <a:rPr lang="en-US" b="1" dirty="0" err="1" smtClean="0"/>
              <a:t>i</a:t>
            </a:r>
            <a:r>
              <a:rPr lang="ru-RU" b="1" baseline="-25000" dirty="0" smtClean="0"/>
              <a:t>см </a:t>
            </a:r>
            <a:r>
              <a:rPr lang="ru-RU" b="1" baseline="-25000" dirty="0" smtClean="0"/>
              <a:t> </a:t>
            </a:r>
            <a:r>
              <a:rPr lang="ru-RU" dirty="0" err="1" smtClean="0"/>
              <a:t>және өткізгіштік тоғы</a:t>
            </a:r>
            <a:r>
              <a:rPr lang="ru-RU" dirty="0" smtClean="0"/>
              <a:t> </a:t>
            </a:r>
            <a:r>
              <a:rPr lang="en-US" b="1" dirty="0" err="1" smtClean="0"/>
              <a:t>i</a:t>
            </a:r>
            <a:r>
              <a:rPr lang="ru-RU" b="1" baseline="-25000" dirty="0" err="1" smtClean="0"/>
              <a:t>пр</a:t>
            </a:r>
            <a:r>
              <a:rPr lang="ru-RU" b="1" dirty="0" smtClean="0"/>
              <a:t> </a:t>
            </a:r>
            <a:r>
              <a:rPr lang="ru-RU" dirty="0" err="1" smtClean="0"/>
              <a:t>түрінде екі</a:t>
            </a:r>
            <a:r>
              <a:rPr lang="ru-RU" dirty="0" smtClean="0"/>
              <a:t> </a:t>
            </a:r>
            <a:r>
              <a:rPr lang="ru-RU" dirty="0" err="1" smtClean="0"/>
              <a:t>өткізгішке тармақталып отырады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l="7813" t="22222" r="63281" b="56250"/>
          <a:stretch>
            <a:fillRect/>
          </a:stretch>
        </p:blipFill>
        <p:spPr bwMode="auto">
          <a:xfrm>
            <a:off x="642910" y="357166"/>
            <a:ext cx="7715304" cy="32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857224" y="4143380"/>
          <a:ext cx="1800228" cy="549520"/>
        </p:xfrm>
        <a:graphic>
          <a:graphicData uri="http://schemas.openxmlformats.org/presentationml/2006/ole">
            <p:oleObj spid="_x0000_s17410" name="Формула" r:id="rId4" imgW="749160" imgH="228600" progId="Equation.3">
              <p:embed/>
            </p:oleObj>
          </a:graphicData>
        </a:graphic>
      </p:graphicFrame>
      <p:graphicFrame>
        <p:nvGraphicFramePr>
          <p:cNvPr id="17412" name="Содержимое 3"/>
          <p:cNvGraphicFramePr>
            <a:graphicFrameLocks noChangeAspect="1"/>
          </p:cNvGraphicFramePr>
          <p:nvPr/>
        </p:nvGraphicFramePr>
        <p:xfrm>
          <a:off x="730250" y="4802188"/>
          <a:ext cx="2197100" cy="946150"/>
        </p:xfrm>
        <a:graphic>
          <a:graphicData uri="http://schemas.openxmlformats.org/presentationml/2006/ole">
            <p:oleObj spid="_x0000_s17412" name="Формула" r:id="rId5" imgW="914400" imgH="393480" progId="Equation.3">
              <p:embed/>
            </p:oleObj>
          </a:graphicData>
        </a:graphic>
      </p:graphicFrame>
      <p:graphicFrame>
        <p:nvGraphicFramePr>
          <p:cNvPr id="17413" name="Содержимое 3"/>
          <p:cNvGraphicFramePr>
            <a:graphicFrameLocks noChangeAspect="1"/>
          </p:cNvGraphicFramePr>
          <p:nvPr/>
        </p:nvGraphicFramePr>
        <p:xfrm>
          <a:off x="3530600" y="4129088"/>
          <a:ext cx="1739900" cy="579437"/>
        </p:xfrm>
        <a:graphic>
          <a:graphicData uri="http://schemas.openxmlformats.org/presentationml/2006/ole">
            <p:oleObj spid="_x0000_s17413" name="Формула" r:id="rId6" imgW="723600" imgH="241200" progId="Equation.3">
              <p:embed/>
            </p:oleObj>
          </a:graphicData>
        </a:graphic>
      </p:graphicFrame>
      <p:graphicFrame>
        <p:nvGraphicFramePr>
          <p:cNvPr id="17414" name="Содержимое 3"/>
          <p:cNvGraphicFramePr>
            <a:graphicFrameLocks noChangeAspect="1"/>
          </p:cNvGraphicFramePr>
          <p:nvPr/>
        </p:nvGraphicFramePr>
        <p:xfrm>
          <a:off x="3571868" y="4714884"/>
          <a:ext cx="2106613" cy="946150"/>
        </p:xfrm>
        <a:graphic>
          <a:graphicData uri="http://schemas.openxmlformats.org/presentationml/2006/ole">
            <p:oleObj spid="_x0000_s17414" name="Формула" r:id="rId7" imgW="87624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714752"/>
            <a:ext cx="8229600" cy="4525963"/>
          </a:xfrm>
        </p:spPr>
        <p:txBody>
          <a:bodyPr/>
          <a:lstStyle/>
          <a:p>
            <a:r>
              <a:rPr lang="ru-RU" b="1" dirty="0" err="1" smtClean="0"/>
              <a:t>Түйін үшін Кирхгофтың бірінші</a:t>
            </a:r>
            <a:r>
              <a:rPr lang="ru-RU" b="1" dirty="0" smtClean="0"/>
              <a:t> </a:t>
            </a:r>
            <a:r>
              <a:rPr lang="ru-RU" b="1" dirty="0" err="1" smtClean="0"/>
              <a:t>заңы:</a:t>
            </a:r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7813" t="22222" r="63281" b="56250"/>
          <a:stretch>
            <a:fillRect/>
          </a:stretch>
        </p:blipFill>
        <p:spPr bwMode="auto">
          <a:xfrm>
            <a:off x="642910" y="285728"/>
            <a:ext cx="7715304" cy="32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585788" y="4286250"/>
          <a:ext cx="5541962" cy="928688"/>
        </p:xfrm>
        <a:graphic>
          <a:graphicData uri="http://schemas.openxmlformats.org/presentationml/2006/ole">
            <p:oleObj spid="_x0000_s18434" name="Формула" r:id="rId4" imgW="2349360" imgH="393480" progId="Equation.3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285852" y="5429264"/>
          <a:ext cx="2874963" cy="928687"/>
        </p:xfrm>
        <a:graphic>
          <a:graphicData uri="http://schemas.openxmlformats.org/presentationml/2006/ole">
            <p:oleObj spid="_x0000_s18436" name="Формула" r:id="rId5" imgW="1218960" imgH="3934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29124" y="557214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Теңдеу1</a:t>
            </a:r>
            <a:endParaRPr lang="ru-RU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7813" t="22222" r="63281" b="56250"/>
          <a:stretch>
            <a:fillRect/>
          </a:stretch>
        </p:blipFill>
        <p:spPr bwMode="auto">
          <a:xfrm>
            <a:off x="500034" y="500042"/>
            <a:ext cx="7715304" cy="32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ChangeAspect="1"/>
          </p:cNvGraphicFramePr>
          <p:nvPr>
            <p:ph idx="1"/>
          </p:nvPr>
        </p:nvGraphicFramePr>
        <p:xfrm>
          <a:off x="1817688" y="4214813"/>
          <a:ext cx="5813425" cy="979487"/>
        </p:xfrm>
        <a:graphic>
          <a:graphicData uri="http://schemas.openxmlformats.org/presentationml/2006/ole">
            <p:oleObj spid="_x0000_s19458" name="Формула" r:id="rId4" imgW="2336760" imgH="393480" progId="Equation.3">
              <p:embed/>
            </p:oleObj>
          </a:graphicData>
        </a:graphic>
      </p:graphicFrame>
      <p:graphicFrame>
        <p:nvGraphicFramePr>
          <p:cNvPr id="19459" name="Содержимое 5"/>
          <p:cNvGraphicFramePr>
            <a:graphicFrameLocks noChangeAspect="1"/>
          </p:cNvGraphicFramePr>
          <p:nvPr/>
        </p:nvGraphicFramePr>
        <p:xfrm>
          <a:off x="1573213" y="5500688"/>
          <a:ext cx="3190875" cy="979487"/>
        </p:xfrm>
        <a:graphic>
          <a:graphicData uri="http://schemas.openxmlformats.org/presentationml/2006/ole">
            <p:oleObj spid="_x0000_s19459" name="Формула" r:id="rId5" imgW="1282680" imgH="3934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86380" y="557214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Теңдеу 2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3786190"/>
            <a:ext cx="4725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/>
              <a:t>Кирхгофтың екінші заңы:</a:t>
            </a:r>
            <a:endParaRPr lang="ru-RU" sz="3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286280"/>
          </a:xfrm>
        </p:spPr>
        <p:txBody>
          <a:bodyPr>
            <a:normAutofit/>
          </a:bodyPr>
          <a:lstStyle/>
          <a:p>
            <a:r>
              <a:rPr lang="kk-KZ" dirty="0" smtClean="0"/>
              <a:t>Бірінші және екінші теңдеулер </a:t>
            </a:r>
            <a:r>
              <a:rPr lang="kk-KZ" b="1" dirty="0" smtClean="0"/>
              <a:t>телеграфты</a:t>
            </a:r>
            <a:r>
              <a:rPr lang="kk-KZ" dirty="0" smtClean="0"/>
              <a:t> </a:t>
            </a:r>
            <a:r>
              <a:rPr lang="kk-KZ" b="1" dirty="0" smtClean="0"/>
              <a:t>теңдеулер</a:t>
            </a:r>
            <a:r>
              <a:rPr lang="kk-KZ" dirty="0" smtClean="0"/>
              <a:t> деп аталады. </a:t>
            </a:r>
            <a:endParaRPr lang="kk-KZ" b="1" dirty="0" smtClean="0"/>
          </a:p>
          <a:p>
            <a:r>
              <a:rPr lang="kk-KZ" dirty="0" smtClean="0"/>
              <a:t>Тұрақталған синусоидалы режимдегі біртекті желілердің теңдеулерін қарастырайық. Бұл жағдайда уақыттан тәуелсіз ток пен кернеудің комплексті түрін аламыз.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>
            <p:ph idx="1"/>
          </p:nvPr>
        </p:nvGraphicFramePr>
        <p:xfrm>
          <a:off x="785786" y="714356"/>
          <a:ext cx="2720975" cy="835025"/>
        </p:xfrm>
        <a:graphic>
          <a:graphicData uri="http://schemas.openxmlformats.org/presentationml/2006/ole">
            <p:oleObj spid="_x0000_s20482" name="Формула" r:id="rId3" imgW="1282680" imgH="39348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714348" y="1785926"/>
          <a:ext cx="2874963" cy="928688"/>
        </p:xfrm>
        <a:graphic>
          <a:graphicData uri="http://schemas.openxmlformats.org/presentationml/2006/ole">
            <p:oleObj spid="_x0000_s20483" name="Формула" r:id="rId4" imgW="1218960" imgH="393480" progId="Equation.3">
              <p:embed/>
            </p:oleObj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4071934" y="1428736"/>
            <a:ext cx="785818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484" name="Формула" r:id="rId5" imgW="114120" imgH="21564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5072066" y="642918"/>
          <a:ext cx="3205162" cy="889000"/>
        </p:xfrm>
        <a:graphic>
          <a:graphicData uri="http://schemas.openxmlformats.org/presentationml/2006/ole">
            <p:oleObj spid="_x0000_s20485" name="Формула" r:id="rId6" imgW="1511280" imgH="419040" progId="Equation.3">
              <p:embed/>
            </p:oleObj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5000628" y="1785926"/>
          <a:ext cx="3394075" cy="889000"/>
        </p:xfrm>
        <a:graphic>
          <a:graphicData uri="http://schemas.openxmlformats.org/presentationml/2006/ole">
            <p:oleObj spid="_x0000_s20486" name="Формула" r:id="rId7" imgW="1600200" imgH="41904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4348" y="2786058"/>
            <a:ext cx="73515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/>
              <a:t>Бірінші</a:t>
            </a:r>
            <a:r>
              <a:rPr lang="ru-RU" sz="3200" dirty="0" smtClean="0"/>
              <a:t> </a:t>
            </a:r>
            <a:r>
              <a:rPr lang="ru-RU" sz="3200" dirty="0" err="1" smtClean="0"/>
              <a:t>теңдеуді дифференциалдаймыз</a:t>
            </a:r>
            <a:r>
              <a:rPr lang="ru-RU" sz="3200" dirty="0" smtClean="0"/>
              <a:t>:</a:t>
            </a:r>
            <a:r>
              <a:rPr lang="ru-RU" sz="3200" dirty="0" smtClean="0"/>
              <a:t> </a:t>
            </a:r>
            <a:endParaRPr lang="ru-RU" sz="3200" b="1" dirty="0"/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1071538" y="3429000"/>
          <a:ext cx="3502025" cy="889000"/>
        </p:xfrm>
        <a:graphic>
          <a:graphicData uri="http://schemas.openxmlformats.org/presentationml/2006/ole">
            <p:oleObj spid="_x0000_s20487" name="Формула" r:id="rId8" imgW="1650960" imgH="41904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4348" y="4357694"/>
            <a:ext cx="76987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/>
              <a:t>Алынған өрнекке екінші</a:t>
            </a:r>
            <a:r>
              <a:rPr lang="ru-RU" sz="3200" dirty="0" smtClean="0"/>
              <a:t> </a:t>
            </a:r>
            <a:r>
              <a:rPr lang="ru-RU" sz="3200" dirty="0" err="1" smtClean="0"/>
              <a:t>теңдеудегі</a:t>
            </a:r>
            <a:r>
              <a:rPr lang="ru-RU" sz="3200" dirty="0" smtClean="0"/>
              <a:t>  </a:t>
            </a:r>
            <a:r>
              <a:rPr lang="en-US" sz="3200" dirty="0" err="1" smtClean="0"/>
              <a:t>dI</a:t>
            </a:r>
            <a:r>
              <a:rPr lang="en-US" sz="3200" dirty="0" smtClean="0"/>
              <a:t>/</a:t>
            </a:r>
            <a:r>
              <a:rPr lang="en-US" sz="3200" dirty="0" err="1" smtClean="0"/>
              <a:t>dx</a:t>
            </a:r>
            <a:r>
              <a:rPr lang="en-US" sz="3200" dirty="0" smtClean="0"/>
              <a:t> </a:t>
            </a:r>
            <a:r>
              <a:rPr lang="kk-KZ" sz="3200" dirty="0" smtClean="0"/>
              <a:t> </a:t>
            </a:r>
            <a:endParaRPr lang="kk-KZ" sz="3200" dirty="0" smtClean="0"/>
          </a:p>
          <a:p>
            <a:r>
              <a:rPr lang="kk-KZ" sz="3200" dirty="0" smtClean="0"/>
              <a:t>Өрнегін қоямыз: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>
            <p:ph idx="1"/>
          </p:nvPr>
        </p:nvGraphicFramePr>
        <p:xfrm>
          <a:off x="357158" y="357166"/>
          <a:ext cx="8285162" cy="2168525"/>
        </p:xfrm>
        <a:graphic>
          <a:graphicData uri="http://schemas.openxmlformats.org/presentationml/2006/ole">
            <p:oleObj spid="_x0000_s21506" name="Формула" r:id="rId3" imgW="3492360" imgH="91440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85720" y="2786058"/>
          <a:ext cx="5154626" cy="736375"/>
        </p:xfrm>
        <a:graphic>
          <a:graphicData uri="http://schemas.openxmlformats.org/presentationml/2006/ole">
            <p:oleObj spid="_x0000_s21507" name="Формула" r:id="rId4" imgW="1866600" imgH="2664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57158" y="3643314"/>
          <a:ext cx="2000264" cy="571504"/>
        </p:xfrm>
        <a:graphic>
          <a:graphicData uri="http://schemas.openxmlformats.org/presentationml/2006/ole">
            <p:oleObj spid="_x0000_s21508" name="Формула" r:id="rId5" imgW="711000" imgH="2030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4572008"/>
            <a:ext cx="47602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Y –</a:t>
            </a:r>
            <a:r>
              <a:rPr lang="ru-RU" sz="3200" dirty="0" smtClean="0"/>
              <a:t> </a:t>
            </a:r>
            <a:r>
              <a:rPr lang="ru-RU" sz="3200" dirty="0" err="1" smtClean="0"/>
              <a:t>таралу</a:t>
            </a:r>
            <a:r>
              <a:rPr lang="ru-RU" sz="3200" dirty="0" smtClean="0"/>
              <a:t> </a:t>
            </a:r>
            <a:r>
              <a:rPr lang="ru-RU" sz="3200" dirty="0" err="1" smtClean="0"/>
              <a:t>коэффициенті</a:t>
            </a:r>
            <a:r>
              <a:rPr lang="ru-RU" sz="3200" dirty="0" smtClean="0"/>
              <a:t>, </a:t>
            </a:r>
            <a:r>
              <a:rPr lang="en-US" sz="3200" dirty="0" smtClean="0"/>
              <a:t> </a:t>
            </a:r>
            <a:endParaRPr lang="ru-RU" sz="3200" dirty="0" smtClean="0"/>
          </a:p>
          <a:p>
            <a:r>
              <a:rPr lang="el-GR" sz="3200" dirty="0" smtClean="0"/>
              <a:t>α</a:t>
            </a:r>
            <a:r>
              <a:rPr lang="ru-RU" sz="3200" dirty="0" smtClean="0"/>
              <a:t> – </a:t>
            </a:r>
            <a:r>
              <a:rPr lang="ru-RU" sz="3200" dirty="0" err="1" smtClean="0"/>
              <a:t>өшу коэффициенті</a:t>
            </a:r>
            <a:endParaRPr lang="ru-RU" sz="3200" dirty="0" smtClean="0"/>
          </a:p>
          <a:p>
            <a:r>
              <a:rPr lang="el-GR" sz="3200" dirty="0" smtClean="0"/>
              <a:t>β</a:t>
            </a:r>
            <a:r>
              <a:rPr lang="ru-RU" sz="3200" dirty="0" smtClean="0"/>
              <a:t> – </a:t>
            </a:r>
            <a:r>
              <a:rPr lang="ru-RU" sz="3200" dirty="0" smtClean="0"/>
              <a:t>фаза </a:t>
            </a:r>
            <a:r>
              <a:rPr lang="ru-RU" sz="3200" dirty="0" err="1" smtClean="0"/>
              <a:t>коэффициенті</a:t>
            </a:r>
            <a:endParaRPr lang="ru-RU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491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Формула</vt:lpstr>
      <vt:lpstr>ТАРАТЫЛҒАН ПАРАМЕТРЛІ ТІЗБЕКТЕР</vt:lpstr>
      <vt:lpstr>Слайд 2</vt:lpstr>
      <vt:lpstr>Слайд 3</vt:lpstr>
      <vt:lpstr>Слайд 4</vt:lpstr>
      <vt:lpstr>Слайд 5</vt:lpstr>
      <vt:lpstr>Слайд 6</vt:lpstr>
      <vt:lpstr>Таратылған параметрлі электр тарату желілерінің алмастыру сұлбалары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ЦЕПИ С РАСПРЕДЕЛЕННЫМИ ПАРАМЕТРАМИ</dc:title>
  <dc:creator>Ринат</dc:creator>
  <cp:lastModifiedBy>Ринат</cp:lastModifiedBy>
  <cp:revision>83</cp:revision>
  <dcterms:created xsi:type="dcterms:W3CDTF">2020-04-07T05:07:48Z</dcterms:created>
  <dcterms:modified xsi:type="dcterms:W3CDTF">2020-04-09T04:38:46Z</dcterms:modified>
</cp:coreProperties>
</file>